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259" r:id="rId4"/>
    <p:sldId id="265" r:id="rId5"/>
    <p:sldId id="260" r:id="rId6"/>
    <p:sldId id="261" r:id="rId7"/>
    <p:sldId id="262" r:id="rId8"/>
    <p:sldId id="273" r:id="rId9"/>
    <p:sldId id="274" r:id="rId10"/>
    <p:sldId id="275" r:id="rId11"/>
    <p:sldId id="276" r:id="rId12"/>
    <p:sldId id="283" r:id="rId13"/>
    <p:sldId id="284" r:id="rId14"/>
    <p:sldId id="286" r:id="rId15"/>
    <p:sldId id="288" r:id="rId16"/>
    <p:sldId id="290" r:id="rId17"/>
    <p:sldId id="291" r:id="rId18"/>
    <p:sldId id="279" r:id="rId19"/>
    <p:sldId id="264" r:id="rId20"/>
    <p:sldId id="271" r:id="rId21"/>
    <p:sldId id="266" r:id="rId22"/>
    <p:sldId id="292" r:id="rId23"/>
    <p:sldId id="293" r:id="rId24"/>
    <p:sldId id="294" r:id="rId25"/>
    <p:sldId id="269" r:id="rId26"/>
    <p:sldId id="295" r:id="rId27"/>
    <p:sldId id="296" r:id="rId28"/>
    <p:sldId id="297" r:id="rId29"/>
    <p:sldId id="302" r:id="rId30"/>
    <p:sldId id="303" r:id="rId31"/>
    <p:sldId id="304" r:id="rId32"/>
    <p:sldId id="298" r:id="rId33"/>
    <p:sldId id="299" r:id="rId34"/>
    <p:sldId id="301" r:id="rId35"/>
    <p:sldId id="305" r:id="rId36"/>
    <p:sldId id="300" r:id="rId37"/>
    <p:sldId id="306" r:id="rId38"/>
    <p:sldId id="308" r:id="rId39"/>
    <p:sldId id="307" r:id="rId40"/>
    <p:sldId id="278" r:id="rId41"/>
    <p:sldId id="270" r:id="rId42"/>
    <p:sldId id="309" r:id="rId43"/>
    <p:sldId id="31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159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7EE68-F3E5-4CDD-97CE-B6B7276E011F}" type="datetimeFigureOut">
              <a:rPr lang="en-US" smtClean="0"/>
              <a:pPr/>
              <a:t>9/9/2015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EF19C-83EB-48A7-A946-CEB637E8C727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http://www.quora.com/How-are-Python-and-MATLAB-related-Can-I-use-MATLAB-inside-Python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EF19C-83EB-48A7-A946-CEB637E8C727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http://teaching.software-carpentry.org/2012/09/07/week-1-python-libraries/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EF19C-83EB-48A7-A946-CEB637E8C727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C4D8-EE11-40F6-857E-6C3C84AC3D75}" type="datetimeFigureOut">
              <a:rPr lang="en-US" smtClean="0"/>
              <a:pPr/>
              <a:t>9/9/2015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C4D8-EE11-40F6-857E-6C3C84AC3D75}" type="datetimeFigureOut">
              <a:rPr lang="en-US" smtClean="0"/>
              <a:pPr/>
              <a:t>9/9/2015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C4D8-EE11-40F6-857E-6C3C84AC3D75}" type="datetimeFigureOut">
              <a:rPr lang="en-US" smtClean="0"/>
              <a:pPr/>
              <a:t>9/9/2015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C4D8-EE11-40F6-857E-6C3C84AC3D75}" type="datetimeFigureOut">
              <a:rPr lang="en-US" smtClean="0"/>
              <a:pPr/>
              <a:t>9/9/2015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C4D8-EE11-40F6-857E-6C3C84AC3D75}" type="datetimeFigureOut">
              <a:rPr lang="en-US" smtClean="0"/>
              <a:pPr/>
              <a:t>9/9/2015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C4D8-EE11-40F6-857E-6C3C84AC3D75}" type="datetimeFigureOut">
              <a:rPr lang="en-US" smtClean="0"/>
              <a:pPr/>
              <a:t>9/9/2015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C4D8-EE11-40F6-857E-6C3C84AC3D75}" type="datetimeFigureOut">
              <a:rPr lang="en-US" smtClean="0"/>
              <a:pPr/>
              <a:t>9/9/2015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C4D8-EE11-40F6-857E-6C3C84AC3D75}" type="datetimeFigureOut">
              <a:rPr lang="en-US" smtClean="0"/>
              <a:pPr/>
              <a:t>9/9/2015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C4D8-EE11-40F6-857E-6C3C84AC3D75}" type="datetimeFigureOut">
              <a:rPr lang="en-US" smtClean="0"/>
              <a:pPr/>
              <a:t>9/9/2015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C4D8-EE11-40F6-857E-6C3C84AC3D75}" type="datetimeFigureOut">
              <a:rPr lang="en-US" smtClean="0"/>
              <a:pPr/>
              <a:t>9/9/2015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C4D8-EE11-40F6-857E-6C3C84AC3D75}" type="datetimeFigureOut">
              <a:rPr lang="en-US" smtClean="0"/>
              <a:pPr/>
              <a:t>9/9/2015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FC4D8-EE11-40F6-857E-6C3C84AC3D75}" type="datetimeFigureOut">
              <a:rPr lang="en-US" smtClean="0"/>
              <a:pPr/>
              <a:t>9/9/2015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82D4C-4F5A-47EF-83E4-E75A8DE050B8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Introduction to Python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Juan Chacon-Hurtado, Gerald </a:t>
            </a:r>
            <a:r>
              <a:rPr lang="en-GB" dirty="0" err="1" smtClean="0"/>
              <a:t>Corzo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Anaconda functionalities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Python and </a:t>
            </a:r>
            <a:r>
              <a:rPr lang="en-GB" dirty="0" err="1" smtClean="0"/>
              <a:t>Ipython</a:t>
            </a:r>
            <a:r>
              <a:rPr lang="en-GB" dirty="0" smtClean="0"/>
              <a:t> interpreters (console).</a:t>
            </a:r>
          </a:p>
          <a:p>
            <a:r>
              <a:rPr lang="en-GB" dirty="0" err="1" smtClean="0"/>
              <a:t>Spyder</a:t>
            </a:r>
            <a:r>
              <a:rPr lang="en-GB" dirty="0" smtClean="0"/>
              <a:t> IDE.</a:t>
            </a:r>
          </a:p>
          <a:p>
            <a:r>
              <a:rPr lang="en-GB" dirty="0" err="1" smtClean="0"/>
              <a:t>Ipython</a:t>
            </a:r>
            <a:r>
              <a:rPr lang="en-GB" dirty="0" smtClean="0"/>
              <a:t> Notebook.</a:t>
            </a:r>
          </a:p>
          <a:p>
            <a:r>
              <a:rPr lang="en-GB" dirty="0" err="1" smtClean="0"/>
              <a:t>Conda</a:t>
            </a:r>
            <a:r>
              <a:rPr lang="en-GB" dirty="0" smtClean="0"/>
              <a:t>, PIP and </a:t>
            </a:r>
            <a:r>
              <a:rPr lang="en-GB" dirty="0" err="1" smtClean="0"/>
              <a:t>easy_install</a:t>
            </a:r>
            <a:r>
              <a:rPr lang="en-GB" dirty="0" smtClean="0"/>
              <a:t> </a:t>
            </a:r>
            <a:r>
              <a:rPr lang="en-GB" dirty="0" smtClean="0"/>
              <a:t>package managers.</a:t>
            </a:r>
          </a:p>
          <a:p>
            <a:r>
              <a:rPr lang="en-GB" dirty="0" smtClean="0"/>
              <a:t>Easy to setup and maintain.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Spyder</a:t>
            </a:r>
            <a:r>
              <a:rPr lang="en-GB" dirty="0" smtClean="0"/>
              <a:t>-IDE</a:t>
            </a:r>
            <a:endParaRPr lang="en-GB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7342" y="1600200"/>
            <a:ext cx="750931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 smtClean="0"/>
              <a:t>Spyder</a:t>
            </a:r>
            <a:r>
              <a:rPr lang="en-GB" dirty="0" smtClean="0"/>
              <a:t>-IDE</a:t>
            </a:r>
            <a:br>
              <a:rPr lang="en-GB" dirty="0" smtClean="0"/>
            </a:br>
            <a:r>
              <a:rPr lang="en-GB" dirty="0" smtClean="0"/>
              <a:t>Editor</a:t>
            </a:r>
            <a:endParaRPr lang="en-GB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1996" r="50951"/>
          <a:stretch>
            <a:fillRect/>
          </a:stretch>
        </p:blipFill>
        <p:spPr bwMode="auto">
          <a:xfrm>
            <a:off x="2357422" y="1500174"/>
            <a:ext cx="4469038" cy="4832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 smtClean="0"/>
              <a:t>Spyder</a:t>
            </a:r>
            <a:r>
              <a:rPr lang="en-GB" dirty="0" smtClean="0"/>
              <a:t>-IDE</a:t>
            </a:r>
            <a:br>
              <a:rPr lang="en-GB" dirty="0" smtClean="0"/>
            </a:br>
            <a:r>
              <a:rPr lang="en-GB" dirty="0" smtClean="0"/>
              <a:t>Object inspector</a:t>
            </a:r>
            <a:endParaRPr lang="en-GB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48097" t="11996" b="40652"/>
          <a:stretch>
            <a:fillRect/>
          </a:stretch>
        </p:blipFill>
        <p:spPr bwMode="auto">
          <a:xfrm>
            <a:off x="1947057" y="1714488"/>
            <a:ext cx="5196711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Spyder</a:t>
            </a:r>
            <a:r>
              <a:rPr lang="en-US" dirty="0" smtClean="0"/>
              <a:t> - IDE</a:t>
            </a:r>
            <a:br>
              <a:rPr lang="en-US" dirty="0" smtClean="0"/>
            </a:br>
            <a:r>
              <a:rPr lang="en-US" dirty="0" smtClean="0"/>
              <a:t>Variable Explorer</a:t>
            </a:r>
            <a:endParaRPr lang="en-GB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48097" t="11996" r="2434" b="40652"/>
          <a:stretch>
            <a:fillRect/>
          </a:stretch>
        </p:blipFill>
        <p:spPr bwMode="auto">
          <a:xfrm>
            <a:off x="2143108" y="2340944"/>
            <a:ext cx="4857784" cy="280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 smtClean="0"/>
              <a:t>Spyder</a:t>
            </a:r>
            <a:r>
              <a:rPr lang="en-GB" dirty="0" smtClean="0"/>
              <a:t>-IDE</a:t>
            </a:r>
            <a:br>
              <a:rPr lang="en-GB" dirty="0" smtClean="0"/>
            </a:br>
            <a:r>
              <a:rPr lang="en-GB" dirty="0" smtClean="0"/>
              <a:t>Python Console</a:t>
            </a:r>
            <a:endParaRPr lang="en-GB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48097" t="59348"/>
          <a:stretch>
            <a:fillRect/>
          </a:stretch>
        </p:blipFill>
        <p:spPr bwMode="auto">
          <a:xfrm>
            <a:off x="2285984" y="1785926"/>
            <a:ext cx="4500594" cy="2124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 l="48692" t="63264"/>
          <a:stretch>
            <a:fillRect/>
          </a:stretch>
        </p:blipFill>
        <p:spPr bwMode="auto">
          <a:xfrm>
            <a:off x="2071670" y="4214818"/>
            <a:ext cx="5043486" cy="2176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settings</a:t>
            </a:r>
            <a:endParaRPr lang="en-GB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1223" y="1600200"/>
            <a:ext cx="32815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Path Management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4</a:t>
            </a:r>
            <a:r>
              <a:rPr lang="en-GB" dirty="0" smtClean="0"/>
              <a:t> different paths can be identified</a:t>
            </a:r>
          </a:p>
          <a:p>
            <a:pPr lvl="1"/>
            <a:r>
              <a:rPr lang="en-GB" dirty="0" smtClean="0"/>
              <a:t>Editor path (Where the script is located)</a:t>
            </a:r>
          </a:p>
          <a:p>
            <a:pPr lvl="1"/>
            <a:r>
              <a:rPr lang="en-GB" dirty="0" smtClean="0"/>
              <a:t>Console path (Where the interpreter is working </a:t>
            </a:r>
            <a:r>
              <a:rPr lang="en-GB" dirty="0" smtClean="0"/>
              <a:t>– </a:t>
            </a:r>
            <a:r>
              <a:rPr lang="en-GB" i="1" dirty="0" smtClean="0"/>
              <a:t>‘</a:t>
            </a:r>
            <a:r>
              <a:rPr lang="en-GB" b="1" i="1" dirty="0" smtClean="0"/>
              <a:t>%</a:t>
            </a:r>
            <a:r>
              <a:rPr lang="en-GB" b="1" i="1" dirty="0" err="1" smtClean="0"/>
              <a:t>pwd</a:t>
            </a:r>
            <a:r>
              <a:rPr lang="en-GB" i="1" dirty="0" smtClean="0"/>
              <a:t>’</a:t>
            </a:r>
            <a:r>
              <a:rPr lang="en-GB" dirty="0" smtClean="0"/>
              <a:t>)</a:t>
            </a:r>
            <a:endParaRPr lang="en-GB" dirty="0" smtClean="0"/>
          </a:p>
          <a:p>
            <a:pPr lvl="1"/>
            <a:r>
              <a:rPr lang="en-GB" dirty="0" smtClean="0"/>
              <a:t>New Working directory (Where new consoles are being opened)</a:t>
            </a:r>
          </a:p>
          <a:p>
            <a:pPr lvl="1"/>
            <a:r>
              <a:rPr lang="en-GB" dirty="0" smtClean="0"/>
              <a:t>Python path (Where this interpreter is looking for files </a:t>
            </a:r>
            <a:r>
              <a:rPr lang="en-GB" dirty="0" smtClean="0"/>
              <a:t>and </a:t>
            </a:r>
            <a:r>
              <a:rPr lang="en-GB" dirty="0" smtClean="0"/>
              <a:t>modules – </a:t>
            </a:r>
            <a:r>
              <a:rPr lang="en-GB" dirty="0" smtClean="0"/>
              <a:t>‘</a:t>
            </a:r>
            <a:r>
              <a:rPr lang="en-GB" b="1" i="1" dirty="0" err="1" smtClean="0"/>
              <a:t>sys.path</a:t>
            </a:r>
            <a:r>
              <a:rPr lang="en-GB" b="1" i="1" dirty="0" smtClean="0"/>
              <a:t>()</a:t>
            </a:r>
            <a:r>
              <a:rPr lang="en-GB" i="1" dirty="0" smtClean="0"/>
              <a:t>’</a:t>
            </a:r>
            <a:r>
              <a:rPr lang="en-GB" b="1" i="1" dirty="0" smtClean="0"/>
              <a:t> 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Additions to the path can be set by using </a:t>
            </a:r>
            <a:r>
              <a:rPr lang="en-GB" dirty="0" smtClean="0"/>
              <a:t>‘</a:t>
            </a:r>
            <a:r>
              <a:rPr lang="en-GB" b="1" i="1" dirty="0" err="1" smtClean="0"/>
              <a:t>sys.path.append</a:t>
            </a:r>
            <a:r>
              <a:rPr lang="en-GB" b="1" i="1" dirty="0" smtClean="0"/>
              <a:t>(‘directory_2</a:t>
            </a:r>
            <a:r>
              <a:rPr lang="en-US" b="1" i="1" dirty="0" smtClean="0"/>
              <a:t>\\directory_1</a:t>
            </a:r>
            <a:r>
              <a:rPr lang="en-US" b="1" i="1" dirty="0" smtClean="0"/>
              <a:t>’)</a:t>
            </a:r>
            <a:r>
              <a:rPr lang="en-US" i="1" dirty="0" smtClean="0"/>
              <a:t>’</a:t>
            </a:r>
            <a:endParaRPr lang="en-GB" i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Important remarks!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Everything is an Object</a:t>
            </a:r>
          </a:p>
          <a:p>
            <a:r>
              <a:rPr lang="en-GB" dirty="0" smtClean="0"/>
              <a:t>By default python 2.7 declares the variables with the less memory consumption. </a:t>
            </a:r>
          </a:p>
          <a:p>
            <a:pPr lvl="1"/>
            <a:r>
              <a:rPr lang="en-GB" dirty="0" smtClean="0"/>
              <a:t>In other words, 1/3 = 0 and 1/3.0 </a:t>
            </a:r>
            <a:r>
              <a:rPr lang="en-GB" dirty="0"/>
              <a:t>=</a:t>
            </a:r>
            <a:r>
              <a:rPr lang="en-GB" dirty="0" smtClean="0"/>
              <a:t> 0.33 (Fixed in </a:t>
            </a:r>
            <a:r>
              <a:rPr lang="en-GB" dirty="0" smtClean="0"/>
              <a:t>v.3 or using division from __future__)</a:t>
            </a:r>
            <a:endParaRPr lang="en-GB" dirty="0" smtClean="0"/>
          </a:p>
          <a:p>
            <a:r>
              <a:rPr lang="en-GB" dirty="0" smtClean="0"/>
              <a:t>Indentation is </a:t>
            </a:r>
            <a:r>
              <a:rPr lang="en-GB" dirty="0" smtClean="0"/>
              <a:t>mandatory</a:t>
            </a:r>
            <a:endParaRPr lang="en-GB" dirty="0" smtClean="0"/>
          </a:p>
          <a:p>
            <a:r>
              <a:rPr lang="en-GB" dirty="0" smtClean="0"/>
              <a:t>Package managers will make your life easier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Definitions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Python is an interpreted programming language (like </a:t>
            </a:r>
            <a:r>
              <a:rPr lang="en-GB" dirty="0" err="1" smtClean="0"/>
              <a:t>Matlab</a:t>
            </a:r>
            <a:r>
              <a:rPr lang="en-GB" dirty="0" smtClean="0"/>
              <a:t>).</a:t>
            </a:r>
          </a:p>
          <a:p>
            <a:r>
              <a:rPr lang="en-GB" dirty="0" smtClean="0"/>
              <a:t>It is a generalised programming language.</a:t>
            </a:r>
          </a:p>
          <a:p>
            <a:r>
              <a:rPr lang="en-GB" dirty="0" smtClean="0"/>
              <a:t>Open source and free.</a:t>
            </a:r>
          </a:p>
          <a:p>
            <a:r>
              <a:rPr lang="en-GB" dirty="0" smtClean="0"/>
              <a:t>Cross-platform.</a:t>
            </a:r>
          </a:p>
          <a:p>
            <a:r>
              <a:rPr lang="en-GB" dirty="0" smtClean="0"/>
              <a:t>Designed to maximise code readability.</a:t>
            </a:r>
          </a:p>
          <a:p>
            <a:r>
              <a:rPr lang="en-GB" dirty="0" smtClean="0"/>
              <a:t>Extensive collaboration in academic and commercial environments.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Indentation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Python does not use parenthesis to indicate blocks of code, instead of that uses indentation.</a:t>
            </a:r>
          </a:p>
          <a:p>
            <a:r>
              <a:rPr lang="en-GB" dirty="0" smtClean="0"/>
              <a:t>Blocks of code must have the same indentation, however is a good practice to keep them all at the same spacing (4 char)</a:t>
            </a:r>
          </a:p>
          <a:p>
            <a:r>
              <a:rPr lang="en-GB" dirty="0" smtClean="0"/>
              <a:t>Do not mix spaces and tabs (IDE usually takes care of this)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types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Has 4 main data types:</a:t>
            </a:r>
          </a:p>
          <a:p>
            <a:pPr lvl="1"/>
            <a:r>
              <a:rPr lang="en-GB" dirty="0" smtClean="0"/>
              <a:t>Numbers</a:t>
            </a:r>
          </a:p>
          <a:p>
            <a:pPr lvl="2"/>
            <a:r>
              <a:rPr lang="en-GB" dirty="0" smtClean="0"/>
              <a:t>Integers, </a:t>
            </a:r>
            <a:r>
              <a:rPr lang="en-GB" dirty="0" err="1" smtClean="0"/>
              <a:t>Bool</a:t>
            </a:r>
            <a:r>
              <a:rPr lang="en-GB" dirty="0" smtClean="0"/>
              <a:t>, Floating point, Complex.</a:t>
            </a:r>
          </a:p>
          <a:p>
            <a:pPr lvl="1"/>
            <a:r>
              <a:rPr lang="en-GB" dirty="0" smtClean="0"/>
              <a:t>Sequences</a:t>
            </a:r>
          </a:p>
          <a:p>
            <a:pPr lvl="2"/>
            <a:r>
              <a:rPr lang="en-GB" dirty="0" smtClean="0"/>
              <a:t>Lists, </a:t>
            </a:r>
            <a:r>
              <a:rPr lang="en-GB" dirty="0" err="1" smtClean="0"/>
              <a:t>Tuples</a:t>
            </a:r>
            <a:r>
              <a:rPr lang="en-GB" dirty="0" smtClean="0"/>
              <a:t>, </a:t>
            </a:r>
            <a:r>
              <a:rPr lang="en-GB" dirty="0" err="1" smtClean="0"/>
              <a:t>Iterables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Sets</a:t>
            </a:r>
          </a:p>
          <a:p>
            <a:pPr lvl="2"/>
            <a:r>
              <a:rPr lang="en-GB" dirty="0" smtClean="0"/>
              <a:t>Sets, Frozen sets.</a:t>
            </a:r>
          </a:p>
          <a:p>
            <a:pPr lvl="1"/>
            <a:r>
              <a:rPr lang="en-GB" dirty="0" smtClean="0"/>
              <a:t>Mappings</a:t>
            </a:r>
          </a:p>
          <a:p>
            <a:pPr lvl="2"/>
            <a:r>
              <a:rPr lang="en-GB" dirty="0" smtClean="0"/>
              <a:t>Dictionaries.</a:t>
            </a:r>
            <a:endParaRPr lang="en-GB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Can be accessed with square brackets [ ].</a:t>
            </a:r>
          </a:p>
          <a:p>
            <a:r>
              <a:rPr lang="en-US" sz="2800" dirty="0" smtClean="0"/>
              <a:t>Lists can be modified -&gt; [ ]</a:t>
            </a:r>
          </a:p>
          <a:p>
            <a:r>
              <a:rPr lang="en-US" sz="2800" dirty="0" err="1" smtClean="0"/>
              <a:t>Tuples</a:t>
            </a:r>
            <a:r>
              <a:rPr lang="en-US" sz="2800" dirty="0" smtClean="0"/>
              <a:t> cannot be modified -&gt; ()</a:t>
            </a:r>
          </a:p>
          <a:p>
            <a:r>
              <a:rPr lang="en-US" sz="2800" dirty="0" err="1" smtClean="0"/>
              <a:t>Iterables</a:t>
            </a:r>
            <a:r>
              <a:rPr lang="en-US" sz="2800" dirty="0" smtClean="0"/>
              <a:t> cannot be directly accessed, but improve performance in loops -&gt; </a:t>
            </a:r>
            <a:r>
              <a:rPr lang="en-US" sz="2800" dirty="0" err="1" smtClean="0"/>
              <a:t>xrange</a:t>
            </a:r>
            <a:r>
              <a:rPr lang="en-US" sz="2800" dirty="0" smtClean="0"/>
              <a:t>()</a:t>
            </a:r>
          </a:p>
          <a:p>
            <a:r>
              <a:rPr lang="en-GB" sz="2800" dirty="0" smtClean="0"/>
              <a:t>Sequences start with 0</a:t>
            </a:r>
            <a:endParaRPr lang="en-GB" sz="2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 l="65253" t="36806" r="10351" b="40972"/>
          <a:stretch>
            <a:fillRect/>
          </a:stretch>
        </p:blipFill>
        <p:spPr bwMode="auto">
          <a:xfrm>
            <a:off x="500034" y="4628704"/>
            <a:ext cx="8143932" cy="2086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-&gt; {}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Contains a list of unique elements.</a:t>
            </a:r>
          </a:p>
          <a:p>
            <a:r>
              <a:rPr lang="en-US" dirty="0" smtClean="0"/>
              <a:t>Sets cannot be accessed as order is not kept.</a:t>
            </a:r>
          </a:p>
          <a:p>
            <a:r>
              <a:rPr lang="en-US" dirty="0" smtClean="0"/>
              <a:t>To further operate sets is useful to turn them into lists</a:t>
            </a:r>
          </a:p>
          <a:p>
            <a:endParaRPr lang="en-GB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 l="65430" t="60417" r="11718" b="33333"/>
          <a:stretch>
            <a:fillRect/>
          </a:stretch>
        </p:blipFill>
        <p:spPr bwMode="auto">
          <a:xfrm>
            <a:off x="428596" y="4429132"/>
            <a:ext cx="8358246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concept is similar to lists, with the difference that the index value is explicitly defined.</a:t>
            </a:r>
          </a:p>
          <a:p>
            <a:r>
              <a:rPr lang="en-US" dirty="0" smtClean="0"/>
              <a:t>Dictionaries can be set from direct declarations (one=1) or by using zip of lists.</a:t>
            </a:r>
          </a:p>
          <a:p>
            <a:endParaRPr lang="en-GB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 l="66016" t="65278" r="9375" b="20139"/>
          <a:stretch>
            <a:fillRect/>
          </a:stretch>
        </p:blipFill>
        <p:spPr bwMode="auto">
          <a:xfrm>
            <a:off x="71406" y="4572008"/>
            <a:ext cx="9001220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functions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Functions are an essential part of coding as encapsulates recurrent operations, increasing code reusability and maintenance.</a:t>
            </a:r>
          </a:p>
          <a:p>
            <a:r>
              <a:rPr lang="en-GB" dirty="0" smtClean="0"/>
              <a:t>In Python the arguments can be passed as: </a:t>
            </a:r>
            <a:r>
              <a:rPr lang="en-GB" b="1" i="1" dirty="0" smtClean="0"/>
              <a:t>Required</a:t>
            </a:r>
            <a:r>
              <a:rPr lang="en-GB" dirty="0" smtClean="0"/>
              <a:t>, </a:t>
            </a:r>
            <a:r>
              <a:rPr lang="en-GB" b="1" i="1" dirty="0" smtClean="0"/>
              <a:t>Optional</a:t>
            </a:r>
            <a:r>
              <a:rPr lang="en-GB" dirty="0" smtClean="0"/>
              <a:t>, </a:t>
            </a:r>
            <a:r>
              <a:rPr lang="en-GB" b="1" i="1" dirty="0" smtClean="0"/>
              <a:t>Positional</a:t>
            </a:r>
            <a:r>
              <a:rPr lang="en-GB" dirty="0" smtClean="0"/>
              <a:t> or as </a:t>
            </a:r>
            <a:r>
              <a:rPr lang="en-GB" b="1" i="1" dirty="0" smtClean="0"/>
              <a:t>Keywords</a:t>
            </a:r>
            <a:r>
              <a:rPr lang="en-GB" dirty="0" smtClean="0"/>
              <a:t>.</a:t>
            </a:r>
          </a:p>
          <a:p>
            <a:r>
              <a:rPr lang="en-GB" dirty="0" smtClean="0"/>
              <a:t>They should be adequately indented.</a:t>
            </a:r>
          </a:p>
          <a:p>
            <a:r>
              <a:rPr lang="en-GB" dirty="0" smtClean="0"/>
              <a:t>Always start with </a:t>
            </a:r>
            <a:r>
              <a:rPr lang="en-GB" b="1" i="1" dirty="0" smtClean="0"/>
              <a:t>def</a:t>
            </a:r>
            <a:r>
              <a:rPr lang="en-GB" dirty="0" smtClean="0"/>
              <a:t>, a </a:t>
            </a:r>
            <a:r>
              <a:rPr lang="en-GB" b="1" i="1" dirty="0" smtClean="0"/>
              <a:t>function name</a:t>
            </a:r>
            <a:r>
              <a:rPr lang="en-GB" dirty="0" smtClean="0"/>
              <a:t>, round brackets </a:t>
            </a:r>
            <a:r>
              <a:rPr lang="en-GB" b="1" i="1" dirty="0" smtClean="0"/>
              <a:t>‘()’</a:t>
            </a:r>
            <a:r>
              <a:rPr lang="en-GB" dirty="0" smtClean="0"/>
              <a:t>and </a:t>
            </a:r>
            <a:r>
              <a:rPr lang="en-GB" b="1" dirty="0" smtClean="0"/>
              <a:t>colon ‘:’</a:t>
            </a:r>
            <a:r>
              <a:rPr lang="en-GB" dirty="0" smtClean="0"/>
              <a:t>.</a:t>
            </a:r>
          </a:p>
          <a:p>
            <a:r>
              <a:rPr lang="en-GB" dirty="0" smtClean="0"/>
              <a:t>finish with a </a:t>
            </a:r>
            <a:r>
              <a:rPr lang="en-GB" b="1" i="1" dirty="0" smtClean="0"/>
              <a:t>return</a:t>
            </a:r>
            <a:r>
              <a:rPr lang="en-GB" b="1" dirty="0" smtClean="0"/>
              <a:t> </a:t>
            </a:r>
            <a:r>
              <a:rPr lang="en-GB" dirty="0" smtClean="0"/>
              <a:t>command.</a:t>
            </a:r>
            <a:endParaRPr lang="en-GB" b="1" i="1" dirty="0" smtClean="0"/>
          </a:p>
          <a:p>
            <a:endParaRPr lang="en-GB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 example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50347" t="52847" r="32639" b="8881"/>
          <a:stretch>
            <a:fillRect/>
          </a:stretch>
        </p:blipFill>
        <p:spPr bwMode="auto">
          <a:xfrm>
            <a:off x="1071538" y="1785926"/>
            <a:ext cx="7000924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Help in the Object Inspector</a:t>
            </a:r>
            <a:endParaRPr lang="en-GB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52200" t="7174" r="-348" b="56449"/>
          <a:stretch>
            <a:fillRect/>
          </a:stretch>
        </p:blipFill>
        <p:spPr bwMode="auto">
          <a:xfrm>
            <a:off x="928662" y="1857364"/>
            <a:ext cx="7407810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Two basic loops are implemented: </a:t>
            </a:r>
            <a:r>
              <a:rPr lang="en-GB" b="1" i="1" dirty="0" smtClean="0"/>
              <a:t>for</a:t>
            </a:r>
            <a:r>
              <a:rPr lang="en-GB" dirty="0" smtClean="0"/>
              <a:t> and </a:t>
            </a:r>
            <a:r>
              <a:rPr lang="en-GB" b="1" i="1" dirty="0" smtClean="0"/>
              <a:t>while</a:t>
            </a:r>
            <a:r>
              <a:rPr lang="en-GB" dirty="0" smtClean="0"/>
              <a:t>.</a:t>
            </a:r>
          </a:p>
          <a:p>
            <a:r>
              <a:rPr lang="en-GB" b="1" i="1" dirty="0" smtClean="0"/>
              <a:t>For</a:t>
            </a:r>
            <a:r>
              <a:rPr lang="en-GB" dirty="0" smtClean="0"/>
              <a:t> loop will iterate over a sequence of elements until it is done.</a:t>
            </a:r>
          </a:p>
          <a:p>
            <a:r>
              <a:rPr lang="en-GB" b="1" i="1" dirty="0" smtClean="0"/>
              <a:t>While </a:t>
            </a:r>
            <a:r>
              <a:rPr lang="en-GB" dirty="0" smtClean="0"/>
              <a:t>will be executed until a condition is met.</a:t>
            </a:r>
          </a:p>
          <a:p>
            <a:r>
              <a:rPr lang="en-GB" dirty="0" smtClean="0"/>
              <a:t>Can be controlled by </a:t>
            </a:r>
            <a:r>
              <a:rPr lang="en-GB" b="1" i="1" dirty="0" smtClean="0"/>
              <a:t>break</a:t>
            </a:r>
            <a:r>
              <a:rPr lang="en-GB" dirty="0" smtClean="0"/>
              <a:t>, </a:t>
            </a:r>
            <a:r>
              <a:rPr lang="en-GB" b="1" i="1" dirty="0" smtClean="0"/>
              <a:t>continue </a:t>
            </a:r>
            <a:r>
              <a:rPr lang="en-GB" dirty="0" smtClean="0"/>
              <a:t>or </a:t>
            </a:r>
            <a:r>
              <a:rPr lang="en-GB" b="1" i="1" dirty="0" smtClean="0"/>
              <a:t>pass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if – else statements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Conditionals are applied to execute a part of the code if a condition is met.</a:t>
            </a:r>
          </a:p>
          <a:p>
            <a:r>
              <a:rPr lang="en-GB" dirty="0" smtClean="0"/>
              <a:t>The conditional syntax goes ‘</a:t>
            </a:r>
            <a:r>
              <a:rPr lang="en-GB" b="1" i="1" dirty="0" smtClean="0"/>
              <a:t>if</a:t>
            </a:r>
            <a:r>
              <a:rPr lang="en-GB" i="1" dirty="0" smtClean="0"/>
              <a:t> condition</a:t>
            </a:r>
            <a:r>
              <a:rPr lang="en-GB" b="1" i="1" dirty="0" smtClean="0"/>
              <a:t>:</a:t>
            </a:r>
            <a:r>
              <a:rPr lang="en-GB" i="1" dirty="0" smtClean="0"/>
              <a:t>’</a:t>
            </a:r>
          </a:p>
          <a:p>
            <a:r>
              <a:rPr lang="en-GB" dirty="0" smtClean="0"/>
              <a:t>If a second condition is required, a                </a:t>
            </a:r>
            <a:r>
              <a:rPr lang="en-GB" i="1" dirty="0" smtClean="0"/>
              <a:t>‘</a:t>
            </a:r>
            <a:r>
              <a:rPr lang="en-GB" b="1" i="1" dirty="0" err="1" smtClean="0"/>
              <a:t>elif</a:t>
            </a:r>
            <a:r>
              <a:rPr lang="en-GB" b="1" i="1" dirty="0" smtClean="0"/>
              <a:t> </a:t>
            </a:r>
            <a:r>
              <a:rPr lang="en-GB" i="1" dirty="0" smtClean="0"/>
              <a:t>condition</a:t>
            </a:r>
            <a:r>
              <a:rPr lang="en-GB" b="1" i="1" dirty="0" smtClean="0"/>
              <a:t>:</a:t>
            </a:r>
            <a:r>
              <a:rPr lang="en-GB" i="1" dirty="0" smtClean="0"/>
              <a:t>’</a:t>
            </a:r>
            <a:r>
              <a:rPr lang="en-GB" dirty="0" smtClean="0"/>
              <a:t> is issued</a:t>
            </a:r>
          </a:p>
          <a:p>
            <a:r>
              <a:rPr lang="en-GB" dirty="0" smtClean="0"/>
              <a:t>In case the condition is not true, an ‘</a:t>
            </a:r>
            <a:r>
              <a:rPr lang="en-GB" b="1" dirty="0" smtClean="0"/>
              <a:t>else:</a:t>
            </a:r>
            <a:r>
              <a:rPr lang="en-GB" dirty="0" smtClean="0"/>
              <a:t>’ is used.</a:t>
            </a:r>
          </a:p>
          <a:p>
            <a:r>
              <a:rPr lang="en-GB" dirty="0" smtClean="0"/>
              <a:t>Conditionals can be applied by indenting the subsequent code after the statement.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Matlab</a:t>
            </a:r>
            <a:r>
              <a:rPr lang="en-GB" dirty="0" smtClean="0"/>
              <a:t> and Python</a:t>
            </a:r>
            <a:endParaRPr lang="en-GB" dirty="0"/>
          </a:p>
        </p:txBody>
      </p:sp>
      <p:pic>
        <p:nvPicPr>
          <p:cNvPr id="7170" name="Picture 2" descr="http://qph.is.quoracdn.net/main-qimg-eae559ae2cab0b2ddd5ebcc17e56a4da?convert_to_webp=tru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2143116"/>
            <a:ext cx="7193746" cy="35004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Loops and conditional example</a:t>
            </a:r>
            <a:endParaRPr lang="en-GB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50372" t="71365" r="34747" b="14856"/>
          <a:stretch>
            <a:fillRect/>
          </a:stretch>
        </p:blipFill>
        <p:spPr bwMode="auto">
          <a:xfrm>
            <a:off x="1142976" y="1643050"/>
            <a:ext cx="6858048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50362" t="74452" r="33001" b="12045"/>
          <a:stretch>
            <a:fillRect/>
          </a:stretch>
        </p:blipFill>
        <p:spPr bwMode="auto">
          <a:xfrm>
            <a:off x="1142976" y="3786190"/>
            <a:ext cx="6885262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Modules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Store objects (such as constants, functions or classes) which can later be accessed.</a:t>
            </a:r>
          </a:p>
          <a:p>
            <a:r>
              <a:rPr lang="en-GB" dirty="0" smtClean="0"/>
              <a:t>They are used by using the </a:t>
            </a:r>
            <a:r>
              <a:rPr lang="en-GB" b="1" i="1" dirty="0" smtClean="0"/>
              <a:t>import</a:t>
            </a:r>
            <a:r>
              <a:rPr lang="en-GB" dirty="0" smtClean="0"/>
              <a:t> statement.</a:t>
            </a:r>
          </a:p>
          <a:p>
            <a:r>
              <a:rPr lang="en-GB" dirty="0" smtClean="0"/>
              <a:t>Objects can be accessed as:</a:t>
            </a:r>
          </a:p>
          <a:p>
            <a:pPr lvl="1">
              <a:buNone/>
            </a:pPr>
            <a:r>
              <a:rPr lang="en-GB" dirty="0" err="1" smtClean="0"/>
              <a:t>Module_name.object</a:t>
            </a:r>
            <a:endParaRPr lang="en-GB" dirty="0" smtClean="0"/>
          </a:p>
          <a:p>
            <a:r>
              <a:rPr lang="en-GB" dirty="0" smtClean="0"/>
              <a:t>If only an object from the module want</a:t>
            </a:r>
            <a:endParaRPr lang="en-GB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Module import options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Import the complete </a:t>
            </a:r>
            <a:r>
              <a:rPr lang="en-GB" dirty="0" err="1" smtClean="0"/>
              <a:t>numpy</a:t>
            </a:r>
            <a:r>
              <a:rPr lang="en-GB" dirty="0" smtClean="0"/>
              <a:t> module</a:t>
            </a:r>
          </a:p>
          <a:p>
            <a:pPr lvl="1">
              <a:buNone/>
            </a:pPr>
            <a:r>
              <a:rPr lang="en-GB" i="1" dirty="0" smtClean="0"/>
              <a:t>		import </a:t>
            </a:r>
            <a:r>
              <a:rPr lang="en-GB" i="1" dirty="0" err="1" smtClean="0"/>
              <a:t>numpy</a:t>
            </a:r>
            <a:endParaRPr lang="en-GB" i="1" dirty="0" smtClean="0"/>
          </a:p>
          <a:p>
            <a:r>
              <a:rPr lang="en-GB" dirty="0" smtClean="0"/>
              <a:t>Import the </a:t>
            </a:r>
            <a:r>
              <a:rPr lang="en-GB" dirty="0" err="1" smtClean="0"/>
              <a:t>numpy</a:t>
            </a:r>
            <a:r>
              <a:rPr lang="en-GB" dirty="0" smtClean="0"/>
              <a:t> module with an alias (</a:t>
            </a:r>
            <a:r>
              <a:rPr lang="en-GB" i="1" dirty="0" err="1" smtClean="0"/>
              <a:t>np</a:t>
            </a:r>
            <a:r>
              <a:rPr lang="en-GB" dirty="0" smtClean="0"/>
              <a:t>)</a:t>
            </a:r>
          </a:p>
          <a:p>
            <a:pPr lvl="1">
              <a:buNone/>
            </a:pPr>
            <a:r>
              <a:rPr lang="en-GB" i="1" dirty="0" smtClean="0"/>
              <a:t>		import </a:t>
            </a:r>
            <a:r>
              <a:rPr lang="en-GB" i="1" dirty="0" err="1" smtClean="0"/>
              <a:t>numpy</a:t>
            </a:r>
            <a:r>
              <a:rPr lang="en-GB" i="1" dirty="0" smtClean="0"/>
              <a:t> as </a:t>
            </a:r>
            <a:r>
              <a:rPr lang="en-GB" i="1" dirty="0" err="1" smtClean="0"/>
              <a:t>np</a:t>
            </a:r>
            <a:endParaRPr lang="en-GB" i="1" dirty="0" smtClean="0"/>
          </a:p>
          <a:p>
            <a:r>
              <a:rPr lang="en-GB" dirty="0" smtClean="0"/>
              <a:t>Import an specific object from the module (</a:t>
            </a:r>
            <a:r>
              <a:rPr lang="en-GB" i="1" dirty="0" smtClean="0"/>
              <a:t>sum</a:t>
            </a:r>
            <a:r>
              <a:rPr lang="en-GB" dirty="0" smtClean="0"/>
              <a:t>)</a:t>
            </a:r>
          </a:p>
          <a:p>
            <a:pPr lvl="1">
              <a:buNone/>
            </a:pPr>
            <a:r>
              <a:rPr lang="en-GB" i="1" dirty="0" smtClean="0"/>
              <a:t>		from </a:t>
            </a:r>
            <a:r>
              <a:rPr lang="en-GB" i="1" dirty="0" err="1" smtClean="0"/>
              <a:t>numpy</a:t>
            </a:r>
            <a:r>
              <a:rPr lang="en-GB" i="1" dirty="0" smtClean="0"/>
              <a:t> import sum</a:t>
            </a:r>
          </a:p>
          <a:p>
            <a:r>
              <a:rPr lang="en-GB" dirty="0" smtClean="0"/>
              <a:t>Import all the functions to current namespace</a:t>
            </a:r>
          </a:p>
          <a:p>
            <a:pPr lvl="1">
              <a:buNone/>
            </a:pPr>
            <a:r>
              <a:rPr lang="en-GB" i="1" dirty="0" smtClean="0"/>
              <a:t>		from </a:t>
            </a:r>
            <a:r>
              <a:rPr lang="en-GB" i="1" dirty="0" err="1" smtClean="0"/>
              <a:t>numpy</a:t>
            </a:r>
            <a:r>
              <a:rPr lang="en-GB" i="1" dirty="0" smtClean="0"/>
              <a:t> import *</a:t>
            </a:r>
            <a:endParaRPr lang="en-GB" i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Fundamental modules in scientific computing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Numpy</a:t>
            </a:r>
            <a:endParaRPr lang="en-GB" dirty="0" smtClean="0"/>
          </a:p>
          <a:p>
            <a:pPr lvl="1"/>
            <a:r>
              <a:rPr lang="en-GB" dirty="0" smtClean="0"/>
              <a:t>Allows the use of N-dimensional objects (similar to matrices in </a:t>
            </a:r>
            <a:r>
              <a:rPr lang="en-GB" dirty="0" err="1" smtClean="0"/>
              <a:t>Matlab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Provides mathematical, linear algebra and random number generation, among other tools</a:t>
            </a:r>
          </a:p>
          <a:p>
            <a:r>
              <a:rPr lang="en-GB" dirty="0" err="1" smtClean="0"/>
              <a:t>Scipy</a:t>
            </a:r>
            <a:endParaRPr lang="en-GB" dirty="0" smtClean="0"/>
          </a:p>
          <a:p>
            <a:pPr lvl="1"/>
            <a:r>
              <a:rPr lang="en-GB" dirty="0" smtClean="0"/>
              <a:t>Contains several routines for statistical analysis, numerical integration and optimisation, among others</a:t>
            </a:r>
            <a:endParaRPr lang="en-GB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Fundamental modules in scientific computing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 smtClean="0"/>
              <a:t>Matplotlib</a:t>
            </a:r>
            <a:endParaRPr lang="en-GB" dirty="0" smtClean="0"/>
          </a:p>
          <a:p>
            <a:pPr lvl="1"/>
            <a:r>
              <a:rPr lang="en-GB" dirty="0" smtClean="0"/>
              <a:t>Is one of the most widely used visualisation libraries.</a:t>
            </a:r>
          </a:p>
          <a:p>
            <a:pPr lvl="1"/>
            <a:r>
              <a:rPr lang="en-GB" dirty="0" smtClean="0"/>
              <a:t>The interface is quite similar to </a:t>
            </a:r>
            <a:r>
              <a:rPr lang="en-GB" dirty="0" err="1" smtClean="0"/>
              <a:t>Matlab</a:t>
            </a:r>
            <a:r>
              <a:rPr lang="en-GB" dirty="0" smtClean="0"/>
              <a:t>, as functions have similar names and usage.</a:t>
            </a:r>
          </a:p>
          <a:p>
            <a:r>
              <a:rPr lang="en-GB" dirty="0" smtClean="0"/>
              <a:t>Pandas</a:t>
            </a:r>
          </a:p>
          <a:p>
            <a:pPr lvl="1"/>
            <a:r>
              <a:rPr lang="en-GB" dirty="0" smtClean="0"/>
              <a:t>Is a powerful library for data analysis.</a:t>
            </a:r>
          </a:p>
          <a:p>
            <a:pPr lvl="1"/>
            <a:r>
              <a:rPr lang="en-GB" dirty="0" smtClean="0"/>
              <a:t>Uses concepts of </a:t>
            </a:r>
            <a:r>
              <a:rPr lang="en-GB" dirty="0" err="1" smtClean="0"/>
              <a:t>dataframes</a:t>
            </a:r>
            <a:r>
              <a:rPr lang="en-GB" dirty="0" smtClean="0"/>
              <a:t> similar to R</a:t>
            </a:r>
          </a:p>
          <a:p>
            <a:pPr lvl="1"/>
            <a:r>
              <a:rPr lang="en-GB" dirty="0" smtClean="0"/>
              <a:t>This will not be introduced in this course</a:t>
            </a:r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module aliases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n</a:t>
            </a:r>
            <a:r>
              <a:rPr lang="en-GB" dirty="0" err="1" smtClean="0"/>
              <a:t>umpy</a:t>
            </a:r>
            <a:r>
              <a:rPr lang="en-GB" dirty="0" smtClean="0"/>
              <a:t> as </a:t>
            </a:r>
            <a:r>
              <a:rPr lang="en-GB" dirty="0" err="1" smtClean="0"/>
              <a:t>np</a:t>
            </a:r>
            <a:endParaRPr lang="en-GB" dirty="0" smtClean="0"/>
          </a:p>
          <a:p>
            <a:r>
              <a:rPr lang="en-GB" dirty="0" err="1" smtClean="0"/>
              <a:t>s</a:t>
            </a:r>
            <a:r>
              <a:rPr lang="en-GB" dirty="0" err="1" smtClean="0"/>
              <a:t>cipy</a:t>
            </a:r>
            <a:r>
              <a:rPr lang="en-GB" dirty="0" smtClean="0"/>
              <a:t> as sp</a:t>
            </a:r>
          </a:p>
          <a:p>
            <a:r>
              <a:rPr lang="en-GB" dirty="0" err="1" smtClean="0"/>
              <a:t>matplotlib.pyplot</a:t>
            </a:r>
            <a:r>
              <a:rPr lang="en-GB" dirty="0" smtClean="0"/>
              <a:t> as </a:t>
            </a:r>
            <a:r>
              <a:rPr lang="en-GB" dirty="0" err="1" smtClean="0"/>
              <a:t>plt</a:t>
            </a:r>
            <a:endParaRPr lang="en-GB" dirty="0" smtClean="0"/>
          </a:p>
          <a:p>
            <a:r>
              <a:rPr lang="en-GB" dirty="0" smtClean="0"/>
              <a:t>p</a:t>
            </a:r>
            <a:r>
              <a:rPr lang="en-GB" dirty="0" smtClean="0"/>
              <a:t>andas as pd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more modules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Usually well developed packages are published through pip or </a:t>
            </a:r>
            <a:r>
              <a:rPr lang="en-GB" dirty="0" err="1" smtClean="0"/>
              <a:t>conda</a:t>
            </a:r>
            <a:r>
              <a:rPr lang="en-GB" dirty="0" smtClean="0"/>
              <a:t> (package managers)</a:t>
            </a:r>
          </a:p>
          <a:p>
            <a:r>
              <a:rPr lang="en-GB" dirty="0" smtClean="0"/>
              <a:t>To install, just type in the </a:t>
            </a:r>
            <a:r>
              <a:rPr lang="en-GB" dirty="0" err="1" smtClean="0"/>
              <a:t>cmd</a:t>
            </a:r>
            <a:r>
              <a:rPr lang="en-GB" dirty="0" smtClean="0"/>
              <a:t>:</a:t>
            </a:r>
          </a:p>
          <a:p>
            <a:pPr lvl="1"/>
            <a:r>
              <a:rPr lang="en-GB" dirty="0" err="1" smtClean="0"/>
              <a:t>conda</a:t>
            </a:r>
            <a:r>
              <a:rPr lang="en-GB" dirty="0" smtClean="0"/>
              <a:t> install (</a:t>
            </a:r>
            <a:r>
              <a:rPr lang="en-GB" dirty="0" err="1" smtClean="0"/>
              <a:t>package_name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pip install (</a:t>
            </a:r>
            <a:r>
              <a:rPr lang="en-GB" dirty="0" err="1" smtClean="0"/>
              <a:t>package_name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 smtClean="0"/>
              <a:t>easy_install</a:t>
            </a:r>
            <a:r>
              <a:rPr lang="en-GB" dirty="0" smtClean="0"/>
              <a:t> (</a:t>
            </a:r>
            <a:r>
              <a:rPr lang="en-GB" dirty="0" err="1" smtClean="0"/>
              <a:t>package_name</a:t>
            </a:r>
            <a:r>
              <a:rPr lang="en-GB" dirty="0" smtClean="0"/>
              <a:t>)</a:t>
            </a:r>
          </a:p>
          <a:p>
            <a:r>
              <a:rPr lang="en-GB" dirty="0" smtClean="0"/>
              <a:t>Each of the previous options represents a repository, in which your module may or not be.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Unpublished modules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Distutils</a:t>
            </a:r>
            <a:endParaRPr lang="en-GB" dirty="0" smtClean="0"/>
          </a:p>
          <a:p>
            <a:pPr lvl="1"/>
            <a:r>
              <a:rPr lang="en-GB" dirty="0" smtClean="0"/>
              <a:t>When installing a module from an outer source (compiled with </a:t>
            </a:r>
            <a:r>
              <a:rPr lang="en-GB" dirty="0" err="1" smtClean="0"/>
              <a:t>distutils</a:t>
            </a:r>
            <a:r>
              <a:rPr lang="en-GB" dirty="0" smtClean="0"/>
              <a:t> </a:t>
            </a:r>
            <a:r>
              <a:rPr lang="en-GB" dirty="0" smtClean="0"/>
              <a:t>package), you must type:</a:t>
            </a:r>
          </a:p>
          <a:p>
            <a:pPr lvl="2">
              <a:buNone/>
            </a:pPr>
            <a:r>
              <a:rPr lang="en-GB" dirty="0" smtClean="0"/>
              <a:t>		</a:t>
            </a:r>
            <a:r>
              <a:rPr lang="en-GB" b="1" i="1" dirty="0" smtClean="0"/>
              <a:t>python setup.py </a:t>
            </a:r>
            <a:r>
              <a:rPr lang="en-GB" b="1" i="1" dirty="0" smtClean="0"/>
              <a:t>build</a:t>
            </a:r>
            <a:endParaRPr lang="en-GB" dirty="0" smtClean="0"/>
          </a:p>
          <a:p>
            <a:pPr lvl="2">
              <a:buNone/>
            </a:pPr>
            <a:r>
              <a:rPr lang="en-GB" dirty="0" smtClean="0"/>
              <a:t>	</a:t>
            </a:r>
            <a:r>
              <a:rPr lang="en-GB" dirty="0" smtClean="0"/>
              <a:t>	</a:t>
            </a:r>
            <a:r>
              <a:rPr lang="en-GB" b="1" i="1" dirty="0" smtClean="0"/>
              <a:t>python setup.py install</a:t>
            </a:r>
            <a:endParaRPr lang="en-GB" dirty="0" smtClean="0"/>
          </a:p>
          <a:p>
            <a:pPr lvl="1"/>
            <a:r>
              <a:rPr lang="en-GB" dirty="0" smtClean="0"/>
              <a:t>If all the pre-requisites are available, the module will install without problems.</a:t>
            </a:r>
          </a:p>
          <a:p>
            <a:r>
              <a:rPr lang="en-GB" dirty="0" smtClean="0"/>
              <a:t>Depending on the module to be installed, you may require C, C++, Fortran or Java compilers.</a:t>
            </a:r>
          </a:p>
          <a:p>
            <a:endParaRPr lang="en-GB" dirty="0" smtClean="0"/>
          </a:p>
          <a:p>
            <a:endParaRPr lang="en-GB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netcdf4 package</a:t>
            </a:r>
            <a:endParaRPr lang="en-GB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081" y="1600200"/>
            <a:ext cx="518583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Interpreter (python, </a:t>
            </a:r>
            <a:r>
              <a:rPr lang="en-GB" dirty="0" err="1" smtClean="0"/>
              <a:t>Ipython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Executes the orders given in the script.</a:t>
            </a:r>
            <a:endParaRPr lang="en-GB" dirty="0"/>
          </a:p>
          <a:p>
            <a:r>
              <a:rPr lang="en-GB" dirty="0" smtClean="0"/>
              <a:t>IDE - Integrated Development Environment</a:t>
            </a:r>
          </a:p>
          <a:p>
            <a:pPr lvl="1"/>
            <a:r>
              <a:rPr lang="en-GB" dirty="0" smtClean="0"/>
              <a:t>Has functionalities to help you writing scripts.</a:t>
            </a:r>
          </a:p>
          <a:p>
            <a:pPr lvl="1"/>
            <a:r>
              <a:rPr lang="en-GB" b="1" dirty="0" err="1" smtClean="0"/>
              <a:t>Spyder</a:t>
            </a:r>
            <a:r>
              <a:rPr lang="en-GB" dirty="0" smtClean="0"/>
              <a:t>, </a:t>
            </a:r>
            <a:r>
              <a:rPr lang="en-GB" dirty="0" err="1" smtClean="0"/>
              <a:t>PyCharm</a:t>
            </a:r>
            <a:r>
              <a:rPr lang="en-GB" dirty="0" smtClean="0"/>
              <a:t>, </a:t>
            </a:r>
            <a:r>
              <a:rPr lang="en-GB" dirty="0" err="1" smtClean="0"/>
              <a:t>WingIDE</a:t>
            </a:r>
            <a:r>
              <a:rPr lang="en-GB" dirty="0" smtClean="0"/>
              <a:t>, Canopy, Eclipse, etc.</a:t>
            </a:r>
            <a:endParaRPr lang="en-GB" dirty="0"/>
          </a:p>
          <a:p>
            <a:r>
              <a:rPr lang="en-GB" dirty="0" smtClean="0"/>
              <a:t>Libraries</a:t>
            </a:r>
          </a:p>
          <a:p>
            <a:pPr lvl="1"/>
            <a:r>
              <a:rPr lang="en-GB" dirty="0" smtClean="0"/>
              <a:t>Contains all the functions which are not part of the standard operations.</a:t>
            </a:r>
          </a:p>
          <a:p>
            <a:pPr lvl="1"/>
            <a:r>
              <a:rPr lang="en-GB" dirty="0" err="1" smtClean="0"/>
              <a:t>Numpy</a:t>
            </a:r>
            <a:r>
              <a:rPr lang="en-GB" dirty="0" smtClean="0"/>
              <a:t>, </a:t>
            </a:r>
            <a:r>
              <a:rPr lang="en-GB" dirty="0" err="1" smtClean="0"/>
              <a:t>Scipy</a:t>
            </a:r>
            <a:r>
              <a:rPr lang="en-GB" dirty="0" smtClean="0"/>
              <a:t>, </a:t>
            </a:r>
            <a:r>
              <a:rPr lang="en-GB" dirty="0" err="1" smtClean="0"/>
              <a:t>Matplotlib</a:t>
            </a:r>
            <a:r>
              <a:rPr lang="en-GB" dirty="0" smtClean="0"/>
              <a:t> are good examples of libraries.</a:t>
            </a:r>
            <a:endParaRPr lang="en-GB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Matlab</a:t>
            </a:r>
            <a:r>
              <a:rPr lang="en-GB" dirty="0" smtClean="0"/>
              <a:t> -&gt; </a:t>
            </a:r>
            <a:r>
              <a:rPr lang="en-GB" dirty="0" smtClean="0"/>
              <a:t>Python </a:t>
            </a:r>
            <a:r>
              <a:rPr lang="en-GB" dirty="0" smtClean="0"/>
              <a:t>general </a:t>
            </a:r>
            <a:r>
              <a:rPr lang="en-GB" dirty="0" err="1" smtClean="0"/>
              <a:t>sintax</a:t>
            </a:r>
            <a:endParaRPr lang="en-GB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1648" t="27780" r="22534" b="16976"/>
          <a:stretch>
            <a:fillRect/>
          </a:stretch>
        </p:blipFill>
        <p:spPr bwMode="auto">
          <a:xfrm>
            <a:off x="928662" y="1857364"/>
            <a:ext cx="7329539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File I/O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There are several options for interaction with files.</a:t>
            </a:r>
          </a:p>
          <a:p>
            <a:r>
              <a:rPr lang="en-GB" dirty="0" smtClean="0"/>
              <a:t>Direct modification by reading/writing line by line.</a:t>
            </a:r>
          </a:p>
          <a:p>
            <a:r>
              <a:rPr lang="en-GB" dirty="0" smtClean="0"/>
              <a:t>Using libraries such as </a:t>
            </a:r>
            <a:r>
              <a:rPr lang="en-GB" dirty="0" err="1" smtClean="0"/>
              <a:t>numpy</a:t>
            </a:r>
            <a:r>
              <a:rPr lang="en-GB" dirty="0" smtClean="0"/>
              <a:t> </a:t>
            </a:r>
            <a:r>
              <a:rPr lang="en-GB" dirty="0" smtClean="0"/>
              <a:t>or pandas for interaction with common data storage types (CSV, JSON, TXT, etc)</a:t>
            </a:r>
            <a:endParaRPr lang="en-GB" dirty="0" smtClean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Storing python objects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Pythonic</a:t>
            </a:r>
            <a:r>
              <a:rPr lang="en-GB" dirty="0" smtClean="0"/>
              <a:t> way of storing objects is using pickle (or </a:t>
            </a:r>
            <a:r>
              <a:rPr lang="en-GB" dirty="0" err="1" smtClean="0"/>
              <a:t>cPickle</a:t>
            </a:r>
            <a:r>
              <a:rPr lang="en-GB" dirty="0" smtClean="0"/>
              <a:t>), however it has limitations.</a:t>
            </a:r>
          </a:p>
          <a:p>
            <a:r>
              <a:rPr lang="en-GB" dirty="0" smtClean="0"/>
              <a:t>Dill has become an interesting alternative, especially used in HPC.</a:t>
            </a:r>
          </a:p>
          <a:p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Reading CSV file from Python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Interpreter</a:t>
            </a:r>
            <a:endParaRPr lang="en-GB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0650" y="2286794"/>
            <a:ext cx="636270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</a:t>
            </a:r>
            <a:endParaRPr lang="en-GB" dirty="0"/>
          </a:p>
        </p:txBody>
      </p:sp>
      <p:pic>
        <p:nvPicPr>
          <p:cNvPr id="5122" name="Picture 2" descr="https://upload.wikimedia.org/wikipedia/commons/1/1b/Spyder-windows-screensho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4578" y="1600200"/>
            <a:ext cx="6554843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Libraries (Modules)</a:t>
            </a:r>
            <a:endParaRPr lang="en-GB" dirty="0"/>
          </a:p>
        </p:txBody>
      </p:sp>
      <p:pic>
        <p:nvPicPr>
          <p:cNvPr id="4098" name="Picture 2" descr="http://teaching.software-carpentry.org/wp-content/uploads/2012/09/PythonLibrariesCmap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1837" y="1600200"/>
            <a:ext cx="5900326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Python Distributions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These are packages that contain:</a:t>
            </a:r>
          </a:p>
          <a:p>
            <a:pPr lvl="1"/>
            <a:r>
              <a:rPr lang="en-GB" dirty="0" smtClean="0"/>
              <a:t>Interpreter (Console)</a:t>
            </a:r>
          </a:p>
          <a:p>
            <a:pPr lvl="1"/>
            <a:r>
              <a:rPr lang="en-GB" dirty="0" smtClean="0"/>
              <a:t>IDE</a:t>
            </a:r>
          </a:p>
          <a:p>
            <a:pPr lvl="1"/>
            <a:r>
              <a:rPr lang="en-GB" dirty="0" smtClean="0"/>
              <a:t>Package managers</a:t>
            </a:r>
          </a:p>
          <a:p>
            <a:r>
              <a:rPr lang="en-GB" dirty="0" smtClean="0"/>
              <a:t>The package manager provides a framework for the installation of modules (keeping everything tidy).</a:t>
            </a:r>
          </a:p>
          <a:p>
            <a:r>
              <a:rPr lang="en-GB" dirty="0" smtClean="0"/>
              <a:t>Among them are </a:t>
            </a:r>
            <a:r>
              <a:rPr lang="en-GB" b="1" dirty="0" smtClean="0"/>
              <a:t>Anaconda</a:t>
            </a:r>
            <a:r>
              <a:rPr lang="en-GB" dirty="0" smtClean="0"/>
              <a:t>, Canopy, </a:t>
            </a:r>
            <a:r>
              <a:rPr lang="en-GB" dirty="0" err="1" smtClean="0"/>
              <a:t>WinXY</a:t>
            </a:r>
            <a:r>
              <a:rPr lang="en-GB" dirty="0" smtClean="0"/>
              <a:t>, …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Downloading Anaconda</a:t>
            </a:r>
            <a:endParaRPr lang="en-GB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3420" t="5682" r="24306"/>
          <a:stretch>
            <a:fillRect/>
          </a:stretch>
        </p:blipFill>
        <p:spPr bwMode="auto">
          <a:xfrm>
            <a:off x="2714612" y="1365634"/>
            <a:ext cx="4929222" cy="499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857488" y="3143248"/>
            <a:ext cx="1000132" cy="57150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928662" y="2786058"/>
            <a:ext cx="1785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Download Link</a:t>
            </a:r>
          </a:p>
          <a:p>
            <a:r>
              <a:rPr lang="en-GB" b="1" dirty="0" smtClean="0"/>
              <a:t> </a:t>
            </a:r>
          </a:p>
          <a:p>
            <a:r>
              <a:rPr lang="en-GB" dirty="0" smtClean="0"/>
              <a:t>Make sure you download python 2.7 for this course</a:t>
            </a:r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1072</Words>
  <Application>Microsoft Office PowerPoint</Application>
  <PresentationFormat>On-screen Show (4:3)</PresentationFormat>
  <Paragraphs>167</Paragraphs>
  <Slides>43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Introduction to Python</vt:lpstr>
      <vt:lpstr>Definitions</vt:lpstr>
      <vt:lpstr>Matlab and Python</vt:lpstr>
      <vt:lpstr>Parts</vt:lpstr>
      <vt:lpstr>Interpreter</vt:lpstr>
      <vt:lpstr>IDE</vt:lpstr>
      <vt:lpstr>Libraries (Modules)</vt:lpstr>
      <vt:lpstr>Python Distributions</vt:lpstr>
      <vt:lpstr>Downloading Anaconda</vt:lpstr>
      <vt:lpstr>Anaconda functionalities</vt:lpstr>
      <vt:lpstr>Spyder-IDE</vt:lpstr>
      <vt:lpstr>Spyder-IDE Editor</vt:lpstr>
      <vt:lpstr>Spyder-IDE Object inspector</vt:lpstr>
      <vt:lpstr>Spyder - IDE Variable Explorer</vt:lpstr>
      <vt:lpstr>Spyder-IDE Python Console</vt:lpstr>
      <vt:lpstr>Run settings</vt:lpstr>
      <vt:lpstr>Slide 17</vt:lpstr>
      <vt:lpstr>Path Management</vt:lpstr>
      <vt:lpstr>Important remarks!</vt:lpstr>
      <vt:lpstr>Indentation</vt:lpstr>
      <vt:lpstr>Data types</vt:lpstr>
      <vt:lpstr>Sequences</vt:lpstr>
      <vt:lpstr>Sets -&gt; {}</vt:lpstr>
      <vt:lpstr>Mappings</vt:lpstr>
      <vt:lpstr>Defining functions</vt:lpstr>
      <vt:lpstr>Function example</vt:lpstr>
      <vt:lpstr>Help in the Object Inspector</vt:lpstr>
      <vt:lpstr>Loops</vt:lpstr>
      <vt:lpstr>if – else statements</vt:lpstr>
      <vt:lpstr>Loops and conditional example</vt:lpstr>
      <vt:lpstr>Slide 31</vt:lpstr>
      <vt:lpstr>Modules</vt:lpstr>
      <vt:lpstr>Module import options</vt:lpstr>
      <vt:lpstr>Fundamental modules in scientific computing</vt:lpstr>
      <vt:lpstr>Fundamental modules in scientific computing</vt:lpstr>
      <vt:lpstr>Common module aliases</vt:lpstr>
      <vt:lpstr>Getting more modules</vt:lpstr>
      <vt:lpstr>Unpublished modules</vt:lpstr>
      <vt:lpstr>Getting netcdf4 package</vt:lpstr>
      <vt:lpstr>Matlab -&gt; Python general sintax</vt:lpstr>
      <vt:lpstr>File I/O</vt:lpstr>
      <vt:lpstr>Storing python objects</vt:lpstr>
      <vt:lpstr>Reading CSV file from Python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chaco3</dc:creator>
  <cp:lastModifiedBy>chaco3</cp:lastModifiedBy>
  <cp:revision>108</cp:revision>
  <dcterms:created xsi:type="dcterms:W3CDTF">2015-09-07T08:20:51Z</dcterms:created>
  <dcterms:modified xsi:type="dcterms:W3CDTF">2015-09-09T17:11:04Z</dcterms:modified>
</cp:coreProperties>
</file>